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.jpeg" ContentType="image/jpeg"/>
  <Override PartName="/ppt/media/image2.png" ContentType="image/png"/>
  <Override PartName="/ppt/media/image12.jpeg" ContentType="image/jpeg"/>
  <Override PartName="/ppt/media/image7.jpeg" ContentType="image/jpeg"/>
  <Override PartName="/ppt/media/image3.png" ContentType="image/png"/>
  <Override PartName="/ppt/media/image4.jpeg" ContentType="image/jpeg"/>
  <Override PartName="/ppt/media/image10.jpeg" ContentType="image/jpeg"/>
  <Override PartName="/ppt/media/image5.jpeg" ContentType="image/jpeg"/>
  <Override PartName="/ppt/media/image6.png" ContentType="image/png"/>
  <Override PartName="/ppt/media/image8.jpeg" ContentType="image/jpeg"/>
  <Override PartName="/ppt/media/image13.jpeg" ContentType="image/jpeg"/>
  <Override PartName="/ppt/media/image9.jpeg" ContentType="image/jpeg"/>
  <Override PartName="/ppt/media/image14.jpeg" ContentType="image/jpeg"/>
  <Override PartName="/ppt/media/image11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 dia áthelyezéséhez kattintson 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A jegyzetformátum szerkesztéséhez kattintson ide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&lt;élőfej&gt;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&lt;dátum/idő&gt;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3939EBD-A4E3-4428-803C-62F523DBB940}" type="slidenum"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0A5933F-A378-4849-A169-55AC1038AAF2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8C03B00-13F5-4AFA-8D9F-982B94917485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955E8D1-FD7A-45A2-8CA5-D8176B152B61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C2AD683-7CC0-490D-AF76-DEA964167839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940F967-0837-4FCC-AB34-8E6FBEC0B72D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D8AD0D4-79A0-4448-91AC-E6D1DE53E8B4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14A22F0-B4E0-4FE3-AA88-93D4C316C044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1EF496-FFAA-4BFF-A186-BF8ADC38BAB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DAE6E6-DC8A-4B3B-AC27-2A7B827746F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0ACDC9-3271-4E83-9EF4-52DACC91BE0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EF15643-A16C-4095-912F-6844AD97838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D244846-2EE6-45F7-BE1A-D2B2C1E3E70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13289B0-D25F-4895-B772-A0F2F6C28F7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6603C32-A0CD-4809-8730-AF3FBBDA24F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31F9DD9-631B-4726-A2CB-093165056BA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4BA22B9-3211-4D78-9244-F266618ED35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7887D1E-FD0C-48EA-90C2-81855D049DA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BC0A2D1-A1B6-48F2-BEAE-174B20688F0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C49603F-12B3-4C3D-902B-935CF95D4DC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D82DBA1-6232-4520-A0F3-EB13697C6A7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1CB141B-0289-4305-8C55-CB41041ABE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1C6FAEA-70E7-45AF-929E-25BD273BD6D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7F09F6-933E-4DE9-AAAE-B63AC382528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A934232-D457-4F86-9453-BD6F99E1733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0B233DE-F0F8-4854-85DC-B7D5B4AC336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AF3895B-8588-4337-BA7A-B05B8E879AA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C255FDB-8316-4515-BF79-26EDD3286BD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8136A71-6E9A-4396-ACEE-BF718CA439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6619ECF-D62E-498B-8393-163AC5088E2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98175B6-3BE9-43DD-8600-527700E9464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9E2EC73-CE8F-49B0-9626-D6230A49284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9449761-D3C4-4CA9-951D-C388E1AAB3D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8E0F966-3AAB-4356-A2B0-AE259BD5133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2274D8B-CB9F-45A5-9CAF-35DE6FCD248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6764C11-9C4F-4CF4-8DB5-569D9F0C599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DD65E44-79B4-4FD8-9869-234BDA2199B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F94704F-3398-40EC-BC1F-2AC15FC49B0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EC7B4A5-B2F3-4AE6-8099-1BB7AEA230B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1C200D3-590D-4D75-AD9B-E2DBF35AE8D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B1A37C-CF46-49FD-91BE-FF4AF314966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9020854-0D86-4F7D-AF69-6C7934BB46A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FFF3A0-54A3-4989-8029-461B8C286C7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36ADB5-DF04-4DD6-8E70-A66D3A064C6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1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hu-HU" sz="6000" spc="-1" strike="noStrike">
                <a:solidFill>
                  <a:srgbClr val="000000"/>
                </a:solidFill>
                <a:latin typeface="Calibri Light"/>
              </a:rPr>
              <a:t>Mintacím szerkesztése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5EACA5E-53CB-4887-B669-B77F13BA82F2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1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Mintacím szerkesztése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Mintaszöveg szerkesztése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Második szint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Harmadik szint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Ötödik 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33C36AA-5155-4852-BCBE-FBCA0BDF3C6B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21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Mintacím szerkesztése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Mintaszöveg szerkesztése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Második szint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Harmadik szint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Ötödik 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Mintaszöveg szerkesztése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Második szint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Harmadik szint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Ötödik szint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40637ED-C74E-47A7-AFD7-44E119BA175E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255680"/>
            <a:ext cx="9143640" cy="1792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3000"/>
          </a:bodyPr>
          <a:p>
            <a:pPr indent="0" algn="ctr">
              <a:lnSpc>
                <a:spcPct val="90000"/>
              </a:lnSpc>
              <a:buNone/>
            </a:pPr>
            <a:r>
              <a:rPr b="0" lang="hu-HU" sz="6000" spc="-1" strike="noStrike">
                <a:solidFill>
                  <a:srgbClr val="000000"/>
                </a:solidFill>
                <a:latin typeface="Aptos"/>
              </a:rPr>
              <a:t>A Bükk-vidék Geopark földtani térképe: </a:t>
            </a:r>
            <a:r>
              <a:rPr b="0" lang="hu-HU" sz="6000" spc="-1" strike="noStrike">
                <a:solidFill>
                  <a:srgbClr val="333f4f"/>
                </a:solidFill>
                <a:latin typeface="Aptos"/>
              </a:rPr>
              <a:t>történet a rajz mögött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1523880" y="3295800"/>
            <a:ext cx="9143640" cy="1352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hu-HU" sz="2800" spc="-1" strike="noStrike">
                <a:solidFill>
                  <a:srgbClr val="000000"/>
                </a:solidFill>
                <a:latin typeface="Aptos"/>
              </a:rPr>
              <a:t>Németh Norbert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hu-HU" sz="2000" spc="-1" strike="noStrike">
                <a:solidFill>
                  <a:srgbClr val="000000"/>
                </a:solidFill>
                <a:latin typeface="Aptos"/>
              </a:rPr>
              <a:t>Miskolci Egyetem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hu-HU" sz="2000" spc="-1" strike="noStrike">
                <a:solidFill>
                  <a:srgbClr val="000000"/>
                </a:solidFill>
                <a:latin typeface="Aptos"/>
              </a:rPr>
              <a:t>Nyersanyagkutató Földtudományi Intézet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Kép 8" descr="A képen szöveg, Betűtípus, embléma, Grafika látható&#10;&#10;Automatikusan generált leírás"/>
          <p:cNvPicPr/>
          <p:nvPr/>
        </p:nvPicPr>
        <p:blipFill>
          <a:blip r:embed="rId1"/>
          <a:srcRect l="6479" t="16607" r="6549" b="19416"/>
          <a:stretch/>
        </p:blipFill>
        <p:spPr>
          <a:xfrm>
            <a:off x="4821840" y="4907160"/>
            <a:ext cx="2548080" cy="187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Mit mutat egy földtani térkép?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Kibúvás ≠ feltárás!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fedetlen földtani térkép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Kőzettípus? Nem, rétegtani egység!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kronosztratigráfia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litosztratigráfia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4D: tér- és időbeli viszonyok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szelvények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rétegoszlop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5" name="Kép 8" descr="A képen szöveg, diagram, sor, képernyőkép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8115480" y="1134360"/>
            <a:ext cx="3884040" cy="5634720"/>
          </a:xfrm>
          <a:prstGeom prst="rect">
            <a:avLst/>
          </a:prstGeom>
          <a:ln w="0">
            <a:noFill/>
          </a:ln>
        </p:spPr>
      </p:pic>
      <p:pic>
        <p:nvPicPr>
          <p:cNvPr id="136" name="Kép 4" descr="A képen térkép, Légi fotó, légi, táj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5468040" y="1825560"/>
            <a:ext cx="6531480" cy="4149000"/>
          </a:xfrm>
          <a:prstGeom prst="rect">
            <a:avLst/>
          </a:prstGeom>
          <a:ln w="0">
            <a:noFill/>
          </a:ln>
        </p:spPr>
      </p:pic>
      <p:pic>
        <p:nvPicPr>
          <p:cNvPr id="137" name="Kép 5" descr="A képen kültéri, Alapkőzet, növény, mészkő látható&#10;&#10;Automatikusan generált leírás"/>
          <p:cNvPicPr/>
          <p:nvPr/>
        </p:nvPicPr>
        <p:blipFill>
          <a:blip r:embed="rId3"/>
          <a:stretch/>
        </p:blipFill>
        <p:spPr>
          <a:xfrm>
            <a:off x="6915600" y="1973160"/>
            <a:ext cx="487656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10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10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1000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10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" dur="1000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Változatos tájkép ← változatos felépítés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Kép 7" descr=""/>
          <p:cNvPicPr/>
          <p:nvPr/>
        </p:nvPicPr>
        <p:blipFill>
          <a:blip r:embed="rId1"/>
          <a:stretch/>
        </p:blipFill>
        <p:spPr>
          <a:xfrm>
            <a:off x="419040" y="1983600"/>
            <a:ext cx="11353320" cy="4509000"/>
          </a:xfrm>
          <a:prstGeom prst="rect">
            <a:avLst/>
          </a:prstGeom>
          <a:ln w="0">
            <a:noFill/>
          </a:ln>
        </p:spPr>
      </p:pic>
      <p:pic>
        <p:nvPicPr>
          <p:cNvPr id="140" name="Kép 3" descr="A képen kültéri, fa, épület, építőanyag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8340840" y="4804200"/>
            <a:ext cx="2251080" cy="1688400"/>
          </a:xfrm>
          <a:prstGeom prst="rect">
            <a:avLst/>
          </a:prstGeom>
          <a:ln w="0">
            <a:noFill/>
          </a:ln>
        </p:spPr>
      </p:pic>
      <p:pic>
        <p:nvPicPr>
          <p:cNvPr id="141" name="Kép 5" descr="A képen kültéri, fa, növény, kőszikla látható&#10;&#10;Automatikusan generált leírás"/>
          <p:cNvPicPr/>
          <p:nvPr/>
        </p:nvPicPr>
        <p:blipFill>
          <a:blip r:embed="rId3"/>
          <a:stretch/>
        </p:blipFill>
        <p:spPr>
          <a:xfrm>
            <a:off x="4908600" y="3429000"/>
            <a:ext cx="2251080" cy="1688400"/>
          </a:xfrm>
          <a:prstGeom prst="rect">
            <a:avLst/>
          </a:prstGeom>
          <a:ln w="0">
            <a:noFill/>
          </a:ln>
        </p:spPr>
      </p:pic>
      <p:pic>
        <p:nvPicPr>
          <p:cNvPr id="142" name="Kép 8" descr="A képen kültéri, fa, Fatönk, természet látható&#10;&#10;Automatikusan generált leírás"/>
          <p:cNvPicPr/>
          <p:nvPr/>
        </p:nvPicPr>
        <p:blipFill>
          <a:blip r:embed="rId4"/>
          <a:stretch/>
        </p:blipFill>
        <p:spPr>
          <a:xfrm>
            <a:off x="1257480" y="4739760"/>
            <a:ext cx="2251080" cy="1688400"/>
          </a:xfrm>
          <a:prstGeom prst="rect">
            <a:avLst/>
          </a:prstGeom>
          <a:ln w="0">
            <a:noFill/>
          </a:ln>
        </p:spPr>
      </p:pic>
      <p:pic>
        <p:nvPicPr>
          <p:cNvPr id="143" name="Kép 10" descr="A képen Bézs, fal, kőszikla látható&#10;&#10;Automatikusan generált leírás"/>
          <p:cNvPicPr/>
          <p:nvPr/>
        </p:nvPicPr>
        <p:blipFill>
          <a:blip r:embed="rId5"/>
          <a:stretch/>
        </p:blipFill>
        <p:spPr>
          <a:xfrm>
            <a:off x="9466560" y="1740240"/>
            <a:ext cx="2251080" cy="168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9000"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7030a0"/>
                </a:solidFill>
                <a:latin typeface="Calibri Light"/>
              </a:rPr>
              <a:t>Fő szakaszok:</a:t>
            </a:r>
            <a:br>
              <a:rPr sz="4400"/>
            </a:b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1. Üledékképződés és magmatizmus </a:t>
            </a:r>
            <a:br>
              <a:rPr sz="4400"/>
            </a:b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a Tethys-óceánban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659640" y="1825560"/>
            <a:ext cx="469368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9000"/>
          </a:bodyPr>
          <a:p>
            <a:pPr marL="219600" indent="-219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Ordovicium? – Késő-Karbon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9560"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i="1" lang="hu-HU" sz="2400" spc="-1" strike="noStrike">
                <a:solidFill>
                  <a:srgbClr val="7030a0"/>
                </a:solidFill>
                <a:latin typeface="Calibri"/>
              </a:rPr>
              <a:t>~450-300 M év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59520" indent="-219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Szendrő, Uppony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59520" indent="-219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Északi-Bükk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19600" indent="-219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Késő-Perm – Késő-Triász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9560"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i="1" lang="hu-HU" sz="2400" spc="-1" strike="noStrike">
                <a:solidFill>
                  <a:srgbClr val="7030a0"/>
                </a:solidFill>
                <a:latin typeface="Calibri"/>
              </a:rPr>
              <a:t>~270-210 M év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59520" indent="-219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Bükk („Paraautochton”)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59520" indent="-219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Északnyugat („Szilice”)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19600" indent="-219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Középső-Jura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439560" indent="0">
              <a:lnSpc>
                <a:spcPct val="9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b="0" i="1" lang="hu-HU" sz="2400" spc="-1" strike="noStrike">
                <a:solidFill>
                  <a:srgbClr val="7030a0"/>
                </a:solidFill>
                <a:latin typeface="Calibri"/>
              </a:rPr>
              <a:t>~170-160 M év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59520" indent="-219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Bükk („Paraautochton”)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59520" indent="-219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Délnyugat („Szarvaskő”)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438120" y="1892520"/>
            <a:ext cx="5746680" cy="4812840"/>
          </a:xfrm>
          <a:prstGeom prst="rect">
            <a:avLst/>
          </a:prstGeom>
          <a:ln w="0">
            <a:noFill/>
          </a:ln>
        </p:spPr>
      </p:pic>
      <p:sp>
        <p:nvSpPr>
          <p:cNvPr id="147" name="Szövegdoboz 3"/>
          <p:cNvSpPr/>
          <p:nvPr/>
        </p:nvSpPr>
        <p:spPr>
          <a:xfrm>
            <a:off x="0" y="6492960"/>
            <a:ext cx="44402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highlight>
                  <a:srgbClr val="ffffff"/>
                </a:highlight>
                <a:latin typeface="Lato"/>
              </a:rPr>
              <a:t>Torsvik, T.H. and L.R.M.</a:t>
            </a:r>
            <a:r>
              <a:rPr b="0" lang="hu-HU" sz="800" spc="-1" strike="noStrike">
                <a:solidFill>
                  <a:srgbClr val="000000"/>
                </a:solidFill>
                <a:highlight>
                  <a:srgbClr val="ffffff"/>
                </a:highlight>
                <a:latin typeface="Lato"/>
              </a:rPr>
              <a:t> </a:t>
            </a:r>
            <a:r>
              <a:rPr b="0" lang="en-US" sz="800" spc="-1" strike="noStrike">
                <a:solidFill>
                  <a:srgbClr val="000000"/>
                </a:solidFill>
                <a:highlight>
                  <a:srgbClr val="ffffff"/>
                </a:highlight>
                <a:latin typeface="Lato"/>
              </a:rPr>
              <a:t>Cocks 2004. Earth geography from 400 to 250 Ma: a palaeomagnetic, faunal and facies review. </a:t>
            </a:r>
            <a:r>
              <a:rPr b="0" i="1" lang="en-US" sz="800" spc="-1" strike="noStrike">
                <a:solidFill>
                  <a:srgbClr val="000000"/>
                </a:solidFill>
                <a:highlight>
                  <a:srgbClr val="ffffff"/>
                </a:highlight>
                <a:latin typeface="Lato"/>
              </a:rPr>
              <a:t>Journal of the Geological Society of</a:t>
            </a:r>
            <a:r>
              <a:rPr b="0" i="1" lang="hu-HU" sz="800" spc="-1" strike="noStrike">
                <a:solidFill>
                  <a:srgbClr val="000000"/>
                </a:solidFill>
                <a:highlight>
                  <a:srgbClr val="ffffff"/>
                </a:highlight>
                <a:latin typeface="Lato"/>
              </a:rPr>
              <a:t> </a:t>
            </a:r>
            <a:r>
              <a:rPr b="0" i="1" lang="en-US" sz="800" spc="-1" strike="noStrike">
                <a:solidFill>
                  <a:srgbClr val="000000"/>
                </a:solidFill>
                <a:highlight>
                  <a:srgbClr val="ffffff"/>
                </a:highlight>
                <a:latin typeface="Lato"/>
              </a:rPr>
              <a:t>London</a:t>
            </a:r>
            <a:r>
              <a:rPr b="0" lang="en-US" sz="800" spc="-1" strike="noStrike">
                <a:solidFill>
                  <a:srgbClr val="000000"/>
                </a:solidFill>
                <a:highlight>
                  <a:srgbClr val="ffffff"/>
                </a:highlight>
                <a:latin typeface="Lato"/>
              </a:rPr>
              <a:t> , v. 161, p. 555–572.</a:t>
            </a:r>
            <a:endParaRPr b="0" lang="hu-H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Kép 4" descr="A képen talaj, szürke, kör, beton látható&#10;&#10;Automatikusan generált leírás"/>
          <p:cNvPicPr/>
          <p:nvPr/>
        </p:nvPicPr>
        <p:blipFill>
          <a:blip r:embed="rId2"/>
          <a:srcRect l="26148" t="32079" r="25292" b="24405"/>
          <a:stretch/>
        </p:blipFill>
        <p:spPr>
          <a:xfrm>
            <a:off x="9609480" y="145080"/>
            <a:ext cx="2399760" cy="16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500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500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500" fill="hold"/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1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500" fill="hold"/>
                                        <p:tgtEl>
                                          <p:spTgt spid="1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3" dur="500" fill="hold"/>
                                        <p:tgtEl>
                                          <p:spTgt spid="1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 fill="hold"/>
                                        <p:tgtEl>
                                          <p:spTgt spid="1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9000"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7030a0"/>
                </a:solidFill>
                <a:latin typeface="Calibri Light"/>
              </a:rPr>
              <a:t>Fő szakaszok:</a:t>
            </a:r>
            <a:br>
              <a:rPr sz="4400"/>
            </a:b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2. Deformáció és metamorfózis </a:t>
            </a:r>
            <a:br>
              <a:rPr sz="4400"/>
            </a:b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az óceán bezáródása után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0" name="Tartalom helye 5" descr="A képen szöveg, képernyőkép, térkép, Betűtípus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27720" y="2889720"/>
            <a:ext cx="6913080" cy="3105000"/>
          </a:xfrm>
          <a:prstGeom prst="rect">
            <a:avLst/>
          </a:prstGeom>
          <a:ln w="0">
            <a:noFill/>
          </a:ln>
        </p:spPr>
      </p:pic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7039080" y="2889720"/>
            <a:ext cx="4314240" cy="3286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Radiometrikus „hűlési” korok 270°C-ról:</a:t>
            </a:r>
            <a:br>
              <a:rPr sz="2800"/>
            </a:b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hu-HU" sz="2800" spc="-1" strike="noStrike">
                <a:solidFill>
                  <a:srgbClr val="7030a0"/>
                </a:solidFill>
                <a:latin typeface="Calibri"/>
              </a:rPr>
              <a:t>~120 M év és ~80 M év </a:t>
            </a: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(Késő-Kréta)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Arial"/>
              <a:buChar char="•"/>
            </a:pPr>
            <a:r>
              <a:rPr b="0" i="1" lang="hu-HU" sz="2800" spc="-1" strike="noStrike">
                <a:solidFill>
                  <a:srgbClr val="7030a0"/>
                </a:solidFill>
                <a:latin typeface="Calibri"/>
              </a:rPr>
              <a:t>~80 M éves </a:t>
            </a: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Nekézsenyi Konglomerátum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Szövegdoboz 6"/>
          <p:cNvSpPr/>
          <p:nvPr/>
        </p:nvSpPr>
        <p:spPr>
          <a:xfrm>
            <a:off x="27720" y="6039000"/>
            <a:ext cx="53337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800" spc="-1" strike="noStrike">
                <a:solidFill>
                  <a:srgbClr val="000000"/>
                </a:solidFill>
                <a:latin typeface="Calibri"/>
              </a:rPr>
              <a:t>Zhong Y., Kusky T. M., Wang L., Wang Ch., Peng Y., Wang t., Yan Ch. 2023: Alpine-style tectonic nappe stacking in an Archean suture zone: Quantitative structural profile places constraints on orogenic architecture. </a:t>
            </a:r>
            <a:r>
              <a:rPr b="0" i="1" lang="hu-HU" sz="800" spc="-1" strike="noStrike">
                <a:solidFill>
                  <a:srgbClr val="000000"/>
                </a:solidFill>
                <a:latin typeface="Calibri"/>
              </a:rPr>
              <a:t>Gondwana Research</a:t>
            </a:r>
            <a:r>
              <a:rPr b="0" lang="hu-HU" sz="800" spc="-1" strike="noStrike">
                <a:solidFill>
                  <a:srgbClr val="000000"/>
                </a:solidFill>
                <a:latin typeface="Calibri"/>
              </a:rPr>
              <a:t> 117, 86-116.</a:t>
            </a:r>
            <a:endParaRPr b="0" lang="hu-H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Kép 4" descr="A képen természet, barlang, kültéri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9023400" y="142200"/>
            <a:ext cx="2935440" cy="220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77446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9000"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7030a0"/>
                </a:solidFill>
                <a:latin typeface="Calibri Light"/>
              </a:rPr>
              <a:t>Fő szakaszok:</a:t>
            </a:r>
            <a:br>
              <a:rPr sz="4400"/>
            </a:b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3. A Kárpátok és a Pannon-medence kialakulása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172200" y="2227680"/>
            <a:ext cx="5581440" cy="3948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Budai Paleogén Medence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400" spc="-1" strike="noStrike">
                <a:solidFill>
                  <a:srgbClr val="7030a0"/>
                </a:solidFill>
                <a:latin typeface="Calibri"/>
              </a:rPr>
              <a:t>Késő-Eocén – Kora-Miocén, ~40-18 M év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Darnó-zóna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400" spc="-1" strike="noStrike">
                <a:solidFill>
                  <a:srgbClr val="7030a0"/>
                </a:solidFill>
                <a:latin typeface="Calibri"/>
              </a:rPr>
              <a:t>Késő-Oligocén – Kora-Miocén, ~25-20 M év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Belső-Kárpáti vulkáni öv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400" spc="-1" strike="noStrike">
                <a:solidFill>
                  <a:srgbClr val="7030a0"/>
                </a:solidFill>
                <a:latin typeface="Calibri"/>
              </a:rPr>
              <a:t>Miocén, ~18-11 M év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Szárazföldi üledékek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400" spc="-1" strike="noStrike">
                <a:solidFill>
                  <a:srgbClr val="7030a0"/>
                </a:solidFill>
                <a:latin typeface="Calibri"/>
              </a:rPr>
              <a:t>Pannon - Negyedidőszak, ~11-0 M év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6" name="Picture 4" descr=""/>
          <p:cNvPicPr/>
          <p:nvPr/>
        </p:nvPicPr>
        <p:blipFill>
          <a:blip r:embed="rId1"/>
          <a:stretch/>
        </p:blipFill>
        <p:spPr>
          <a:xfrm>
            <a:off x="438120" y="2227680"/>
            <a:ext cx="5657400" cy="4083840"/>
          </a:xfrm>
          <a:prstGeom prst="rect">
            <a:avLst/>
          </a:prstGeom>
          <a:ln w="0">
            <a:noFill/>
          </a:ln>
        </p:spPr>
      </p:pic>
      <p:sp>
        <p:nvSpPr>
          <p:cNvPr id="157" name="Szövegdoboz 6"/>
          <p:cNvSpPr/>
          <p:nvPr/>
        </p:nvSpPr>
        <p:spPr>
          <a:xfrm>
            <a:off x="438120" y="6424200"/>
            <a:ext cx="48650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800" spc="-1" strike="noStrike">
                <a:solidFill>
                  <a:srgbClr val="000000"/>
                </a:solidFill>
                <a:latin typeface="Calibri"/>
              </a:rPr>
              <a:t>A. Balázs, L. Matenco, I. Magyar, F. Horváth, S. Cloetingh 2016: </a:t>
            </a: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The link between tectonics and sedimentation in back-arc basins: New genetic constraints from the analysis of the Pannonian Basin</a:t>
            </a:r>
            <a:r>
              <a:rPr b="0" lang="hu-HU" sz="800" spc="-1" strike="noStrike">
                <a:solidFill>
                  <a:srgbClr val="000000"/>
                </a:solidFill>
                <a:latin typeface="Calibri"/>
              </a:rPr>
              <a:t>. Tectonics 35/6, 1526-1559. </a:t>
            </a:r>
            <a:endParaRPr b="0" lang="hu-H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Kép 4" descr="A képen kültéri, Nem edényes szárazföldi növények, moha, kőszikla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9348480" y="146520"/>
            <a:ext cx="2590560" cy="192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5" dur="indefinite" restart="never" nodeType="tmRoot">
          <p:childTnLst>
            <p:seq>
              <p:cTn id="156" dur="indefinite" nodeType="mainSeq">
                <p:childTnLst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1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5" dur="500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500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1" dur="500" fill="hold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500" fill="hold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5" dur="500" fill="hold"/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6" dur="500" fill="hold"/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1" dur="500" fill="hold"/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500" fill="hold"/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500" fill="hold"/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500" fill="hold"/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19360" y="365040"/>
            <a:ext cx="105339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A jelenkori helyzet térképen és szelvényen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0" name="Tartalom helye 4" descr="A képen szöveg, képernyőkép, térkép, diagram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45360" y="2751840"/>
            <a:ext cx="5881320" cy="4023720"/>
          </a:xfrm>
          <a:prstGeom prst="rect">
            <a:avLst/>
          </a:prstGeom>
          <a:ln w="0">
            <a:noFill/>
          </a:ln>
        </p:spPr>
      </p:pic>
      <p:pic>
        <p:nvPicPr>
          <p:cNvPr id="161" name="Kép 6" descr="A képen szöveg, képernyőkép, szoftver, Betűtípus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5961240" y="2751840"/>
            <a:ext cx="6144120" cy="4023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2013 – 2022 téma">
  <a:themeElements>
    <a:clrScheme name="Office 2013 – 2022 té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2013 – 2022 téma">
  <a:themeElements>
    <a:clrScheme name="Office 2013 – 2022 té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2013 – 2022 téma">
  <a:themeElements>
    <a:clrScheme name="Office 2013 – 2022 té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Application>LibreOffice/7.5.8.2$Windows_X86_64 LibreOffice_project/f718d63693263970429a68f568db6046aaa9df01</Application>
  <AppVersion>15.0000</AppVersion>
  <Words>356</Words>
  <Paragraphs>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2024-04-03T09:26:49Z</dcterms:created>
  <dc:creator>Németh Norbert</dc:creator>
  <dc:description/>
  <dc:language>hu-HU</dc:language>
  <cp:lastModifiedBy>Norbert Németh</cp:lastModifiedBy>
  <dcterms:modified xsi:type="dcterms:W3CDTF">2024-05-05T17:52:02Z</dcterms:modified>
  <cp:revision>7</cp:revision>
  <dc:subject/>
  <dc:title>A Bükk-vidék Geopark földtani térképe: történet a rajz mögött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Szélesvásznú</vt:lpwstr>
  </property>
  <property fmtid="{D5CDD505-2E9C-101B-9397-08002B2CF9AE}" pid="4" name="Slides">
    <vt:i4>7</vt:i4>
  </property>
</Properties>
</file>